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9"/>
  </p:notesMasterIdLst>
  <p:sldIdLst>
    <p:sldId id="257" r:id="rId3"/>
    <p:sldId id="261" r:id="rId4"/>
    <p:sldId id="256" r:id="rId5"/>
    <p:sldId id="262" r:id="rId6"/>
    <p:sldId id="263" r:id="rId7"/>
    <p:sldId id="264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981694-9EB3-EB43-979A-C9685A4A25E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24A3EC-9C60-0B44-95B2-C5B9E9B29C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818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BEB68-2076-496C-0497-BA43C31627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8B31EA-CA5C-6C38-6497-27D7D7CDEF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90362F-4619-11B9-229B-10818EF1C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63791-018F-0F41-84B9-AAD2D5C3B2A9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CBC4AA-60E2-865E-486D-7116C306B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3123C2-93EC-B296-A1B0-65C202D7B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69FF9-508C-8640-AE04-8CF270D18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156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8DDB9-DF8C-6B97-5290-ACA3A1FCD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539DE2-7529-6785-4A6F-24AEC23300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609293-60C4-5F2A-511A-0E5FD9B77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63791-018F-0F41-84B9-AAD2D5C3B2A9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B8604F-A43C-52D4-63C2-99C620C06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32F4E5-2D23-003C-38F1-D5EBE8282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69FF9-508C-8640-AE04-8CF270D18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806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AEA5F-939B-0098-3F6E-B240C78BF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63FBB2-27C6-7AEC-9576-9EB82A26B2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F5E153-4684-CF34-229F-712AEBAF8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63791-018F-0F41-84B9-AAD2D5C3B2A9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0F65FA-33AC-6E22-5948-37ADC7934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165A67-811B-7370-38AF-99CB6E202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69FF9-508C-8640-AE04-8CF270D18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628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76E2C-E31D-79B3-0061-89445C1E3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5DCC2F-F8B1-5525-26C9-84A20CCF07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FFBE3B-9235-3BC0-672E-E6DCEDC9A2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26FB5-D1FB-9F52-9A61-69327516B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63791-018F-0F41-84B9-AAD2D5C3B2A9}" type="datetimeFigureOut">
              <a:rPr lang="en-US" smtClean="0"/>
              <a:t>10/8/26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665566-7FFF-9CBC-BCC5-29815F621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9E53D6-5D58-7161-750E-EEB3344CD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69FF9-508C-8640-AE04-8CF270D18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757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D0A07-99AA-F5D9-8DE1-A771CDD02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ADB02-41A1-297D-FF0A-AA2FF7270D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6C8507-C600-8CB4-5BAC-BB8492562F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49143C-086B-A422-59FB-B823EE7ECC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6176D2-46A6-6098-2F36-7CBC3649F5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1D9C77-D27E-3529-08BD-188FC49DE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63791-018F-0F41-84B9-AAD2D5C3B2A9}" type="datetimeFigureOut">
              <a:rPr lang="en-US" smtClean="0"/>
              <a:t>10/8/26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85CFAE-14B6-8B5D-D17F-B75D9AB47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176F5E-09AD-727D-D3BD-03B574A24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69FF9-508C-8640-AE04-8CF270D18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276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501D3-7162-7C28-468B-EBC1658A2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0FCED8-1911-0341-383E-1A958B3A8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63791-018F-0F41-84B9-AAD2D5C3B2A9}" type="datetimeFigureOut">
              <a:rPr lang="en-US" smtClean="0"/>
              <a:t>10/8/26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FC0055-97CB-A4ED-88CE-FFF85F5EB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84EE05-0F4A-F4B8-CE75-577DB016B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69FF9-508C-8640-AE04-8CF270D18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933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F8CD95-F5C4-CFE0-C3FF-127AD3422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63791-018F-0F41-84B9-AAD2D5C3B2A9}" type="datetimeFigureOut">
              <a:rPr lang="en-US" smtClean="0"/>
              <a:t>10/8/26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14551D-1EE4-C6C3-747C-F9D33C56A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D3ACDE-31D9-601B-3735-2E1860DF2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69FF9-508C-8640-AE04-8CF270D18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777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2409B-5F77-4CCC-ADE8-0433F6BC3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F7536E-B256-B26C-1B3C-9A824B11D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271FCB-6877-87D8-F4EB-0C70F5BC0A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16371E-FBBE-2C4D-9EA2-52F1A43B7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63791-018F-0F41-84B9-AAD2D5C3B2A9}" type="datetimeFigureOut">
              <a:rPr lang="en-US" smtClean="0"/>
              <a:t>10/8/26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D78059-CDEF-3C06-E853-C6C6EEC16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F2D2FE-3BDD-51E2-011A-82E17F0AB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69FF9-508C-8640-AE04-8CF270D18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992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D6BAE-4A6D-266C-8242-4742A137B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9526BA-0C38-58E1-2B6C-4CE4A06A02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93413C-325A-DE68-DE34-64B30D53A1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CCB6D9-5592-1563-740C-C3E80729F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63791-018F-0F41-84B9-AAD2D5C3B2A9}" type="datetimeFigureOut">
              <a:rPr lang="en-US" smtClean="0"/>
              <a:t>10/8/26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FC4240-6234-F0F5-A3D2-701670E40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720398-ED9E-84E7-70F2-5656F3F57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69FF9-508C-8640-AE04-8CF270D18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465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D8197-C7B1-C5F8-8011-086F160CC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1B855A-12BF-F0D9-C87C-B085D12154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A239E7-50A5-7808-D818-F3437B0CC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63791-018F-0F41-84B9-AAD2D5C3B2A9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8343DB-B7CA-3F7C-F3CC-8AC09BC26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4F14E3-A22D-D9B4-AACF-8E748DD7F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69FF9-508C-8640-AE04-8CF270D18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77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7F984D-871B-0382-CD5C-DE2D98A77C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BED635-1911-B95E-4D5B-93F61516FC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A07065-28A3-AE62-EE0B-2C699C6B4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63791-018F-0F41-84B9-AAD2D5C3B2A9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FD0215-316A-9990-83A6-0F69C2860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341235-0BB5-E26D-F951-E6DB42802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69FF9-508C-8640-AE04-8CF270D18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2478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38" y="1997274"/>
            <a:ext cx="7286625" cy="13781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75" y="3643312"/>
            <a:ext cx="6000750" cy="16430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286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572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431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71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003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29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68" y="4131469"/>
            <a:ext cx="7286625" cy="1276945"/>
          </a:xfrm>
        </p:spPr>
        <p:txBody>
          <a:bodyPr anchor="t"/>
          <a:lstStyle>
            <a:lvl1pPr algn="l">
              <a:defRPr sz="375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68" y="2725044"/>
            <a:ext cx="7286625" cy="1406425"/>
          </a:xfrm>
        </p:spPr>
        <p:txBody>
          <a:bodyPr anchor="b"/>
          <a:lstStyle>
            <a:lvl1pPr marL="0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1pPr>
            <a:lvl2pPr marL="428625" indent="0">
              <a:buNone/>
              <a:defRPr sz="1688">
                <a:solidFill>
                  <a:schemeClr val="tx1">
                    <a:tint val="75000"/>
                  </a:schemeClr>
                </a:solidFill>
              </a:defRPr>
            </a:lvl2pPr>
            <a:lvl3pPr marL="85725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285875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4pPr>
            <a:lvl5pPr marL="1714500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5pPr>
            <a:lvl6pPr marL="2143125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6pPr>
            <a:lvl7pPr marL="2571750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7pPr>
            <a:lvl8pPr marL="3000375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8pPr>
            <a:lvl9pPr marL="3429000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625" y="1500188"/>
            <a:ext cx="3786188" cy="4243090"/>
          </a:xfrm>
        </p:spPr>
        <p:txBody>
          <a:bodyPr/>
          <a:lstStyle>
            <a:lvl1pPr>
              <a:defRPr sz="2625"/>
            </a:lvl1pPr>
            <a:lvl2pPr>
              <a:defRPr sz="2250"/>
            </a:lvl2pPr>
            <a:lvl3pPr>
              <a:defRPr sz="1875"/>
            </a:lvl3pPr>
            <a:lvl4pPr>
              <a:defRPr sz="1688"/>
            </a:lvl4pPr>
            <a:lvl5pPr>
              <a:defRPr sz="1688"/>
            </a:lvl5pPr>
            <a:lvl6pPr>
              <a:defRPr sz="1688"/>
            </a:lvl6pPr>
            <a:lvl7pPr>
              <a:defRPr sz="1688"/>
            </a:lvl7pPr>
            <a:lvl8pPr>
              <a:defRPr sz="1688"/>
            </a:lvl8pPr>
            <a:lvl9pPr>
              <a:defRPr sz="16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7687" y="1500188"/>
            <a:ext cx="3786188" cy="4243090"/>
          </a:xfrm>
        </p:spPr>
        <p:txBody>
          <a:bodyPr/>
          <a:lstStyle>
            <a:lvl1pPr>
              <a:defRPr sz="2625"/>
            </a:lvl1pPr>
            <a:lvl2pPr>
              <a:defRPr sz="2250"/>
            </a:lvl2pPr>
            <a:lvl3pPr>
              <a:defRPr sz="1875"/>
            </a:lvl3pPr>
            <a:lvl4pPr>
              <a:defRPr sz="1688"/>
            </a:lvl4pPr>
            <a:lvl5pPr>
              <a:defRPr sz="1688"/>
            </a:lvl5pPr>
            <a:lvl6pPr>
              <a:defRPr sz="1688"/>
            </a:lvl6pPr>
            <a:lvl7pPr>
              <a:defRPr sz="1688"/>
            </a:lvl7pPr>
            <a:lvl8pPr>
              <a:defRPr sz="1688"/>
            </a:lvl8pPr>
            <a:lvl9pPr>
              <a:defRPr sz="16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8625" y="1439168"/>
            <a:ext cx="3787676" cy="599777"/>
          </a:xfrm>
        </p:spPr>
        <p:txBody>
          <a:bodyPr anchor="b"/>
          <a:lstStyle>
            <a:lvl1pPr marL="0" indent="0">
              <a:buNone/>
              <a:defRPr sz="2250" b="1"/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625" y="2038945"/>
            <a:ext cx="3787676" cy="3704333"/>
          </a:xfrm>
        </p:spPr>
        <p:txBody>
          <a:bodyPr/>
          <a:lstStyle>
            <a:lvl1pPr>
              <a:defRPr sz="2250"/>
            </a:lvl1pPr>
            <a:lvl2pPr>
              <a:defRPr sz="1875"/>
            </a:lvl2pPr>
            <a:lvl3pPr>
              <a:defRPr sz="1688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54711" y="1439168"/>
            <a:ext cx="3789164" cy="599777"/>
          </a:xfrm>
        </p:spPr>
        <p:txBody>
          <a:bodyPr anchor="b"/>
          <a:lstStyle>
            <a:lvl1pPr marL="0" indent="0">
              <a:buNone/>
              <a:defRPr sz="2250" b="1"/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54711" y="2038945"/>
            <a:ext cx="3789164" cy="3704333"/>
          </a:xfrm>
        </p:spPr>
        <p:txBody>
          <a:bodyPr/>
          <a:lstStyle>
            <a:lvl1pPr>
              <a:defRPr sz="2250"/>
            </a:lvl1pPr>
            <a:lvl2pPr>
              <a:defRPr sz="1875"/>
            </a:lvl2pPr>
            <a:lvl3pPr>
              <a:defRPr sz="1688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26" y="255984"/>
            <a:ext cx="2820293" cy="1089422"/>
          </a:xfrm>
        </p:spPr>
        <p:txBody>
          <a:bodyPr anchor="b"/>
          <a:lstStyle>
            <a:lvl1pPr algn="l">
              <a:defRPr sz="187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1609" y="255985"/>
            <a:ext cx="4792266" cy="5487293"/>
          </a:xfrm>
        </p:spPr>
        <p:txBody>
          <a:bodyPr/>
          <a:lstStyle>
            <a:lvl1pPr>
              <a:defRPr sz="3000"/>
            </a:lvl1pPr>
            <a:lvl2pPr>
              <a:defRPr sz="2625"/>
            </a:lvl2pPr>
            <a:lvl3pPr>
              <a:defRPr sz="2250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8626" y="1345406"/>
            <a:ext cx="2820293" cy="4397872"/>
          </a:xfrm>
        </p:spPr>
        <p:txBody>
          <a:bodyPr/>
          <a:lstStyle>
            <a:lvl1pPr marL="0" indent="0">
              <a:buNone/>
              <a:defRPr sz="1313"/>
            </a:lvl1pPr>
            <a:lvl2pPr marL="428625" indent="0">
              <a:buNone/>
              <a:defRPr sz="1125"/>
            </a:lvl2pPr>
            <a:lvl3pPr marL="857250" indent="0">
              <a:buNone/>
              <a:defRPr sz="938"/>
            </a:lvl3pPr>
            <a:lvl4pPr marL="1285875" indent="0">
              <a:buNone/>
              <a:defRPr sz="844"/>
            </a:lvl4pPr>
            <a:lvl5pPr marL="1714500" indent="0">
              <a:buNone/>
              <a:defRPr sz="844"/>
            </a:lvl5pPr>
            <a:lvl6pPr marL="2143125" indent="0">
              <a:buNone/>
              <a:defRPr sz="844"/>
            </a:lvl6pPr>
            <a:lvl7pPr marL="2571750" indent="0">
              <a:buNone/>
              <a:defRPr sz="844"/>
            </a:lvl7pPr>
            <a:lvl8pPr marL="3000375" indent="0">
              <a:buNone/>
              <a:defRPr sz="844"/>
            </a:lvl8pPr>
            <a:lvl9pPr marL="3429000" indent="0">
              <a:buNone/>
              <a:defRPr sz="8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0270" y="4500562"/>
            <a:ext cx="5143500" cy="531317"/>
          </a:xfrm>
        </p:spPr>
        <p:txBody>
          <a:bodyPr anchor="b"/>
          <a:lstStyle>
            <a:lvl1pPr algn="l">
              <a:defRPr sz="187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80270" y="574477"/>
            <a:ext cx="5143500" cy="3857625"/>
          </a:xfrm>
        </p:spPr>
        <p:txBody>
          <a:bodyPr/>
          <a:lstStyle>
            <a:lvl1pPr marL="0" indent="0">
              <a:buNone/>
              <a:defRPr sz="3000"/>
            </a:lvl1pPr>
            <a:lvl2pPr marL="428625" indent="0">
              <a:buNone/>
              <a:defRPr sz="2625"/>
            </a:lvl2pPr>
            <a:lvl3pPr marL="857250" indent="0">
              <a:buNone/>
              <a:defRPr sz="2250"/>
            </a:lvl3pPr>
            <a:lvl4pPr marL="1285875" indent="0">
              <a:buNone/>
              <a:defRPr sz="1875"/>
            </a:lvl4pPr>
            <a:lvl5pPr marL="1714500" indent="0">
              <a:buNone/>
              <a:defRPr sz="1875"/>
            </a:lvl5pPr>
            <a:lvl6pPr marL="2143125" indent="0">
              <a:buNone/>
              <a:defRPr sz="1875"/>
            </a:lvl6pPr>
            <a:lvl7pPr marL="2571750" indent="0">
              <a:buNone/>
              <a:defRPr sz="1875"/>
            </a:lvl7pPr>
            <a:lvl8pPr marL="3000375" indent="0">
              <a:buNone/>
              <a:defRPr sz="1875"/>
            </a:lvl8pPr>
            <a:lvl9pPr marL="3429000" indent="0">
              <a:buNone/>
              <a:defRPr sz="187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80270" y="5031879"/>
            <a:ext cx="5143500" cy="754558"/>
          </a:xfrm>
        </p:spPr>
        <p:txBody>
          <a:bodyPr/>
          <a:lstStyle>
            <a:lvl1pPr marL="0" indent="0">
              <a:buNone/>
              <a:defRPr sz="1313"/>
            </a:lvl1pPr>
            <a:lvl2pPr marL="428625" indent="0">
              <a:buNone/>
              <a:defRPr sz="1125"/>
            </a:lvl2pPr>
            <a:lvl3pPr marL="857250" indent="0">
              <a:buNone/>
              <a:defRPr sz="938"/>
            </a:lvl3pPr>
            <a:lvl4pPr marL="1285875" indent="0">
              <a:buNone/>
              <a:defRPr sz="844"/>
            </a:lvl4pPr>
            <a:lvl5pPr marL="1714500" indent="0">
              <a:buNone/>
              <a:defRPr sz="844"/>
            </a:lvl5pPr>
            <a:lvl6pPr marL="2143125" indent="0">
              <a:buNone/>
              <a:defRPr sz="844"/>
            </a:lvl6pPr>
            <a:lvl7pPr marL="2571750" indent="0">
              <a:buNone/>
              <a:defRPr sz="844"/>
            </a:lvl7pPr>
            <a:lvl8pPr marL="3000375" indent="0">
              <a:buNone/>
              <a:defRPr sz="844"/>
            </a:lvl8pPr>
            <a:lvl9pPr marL="3429000" indent="0">
              <a:buNone/>
              <a:defRPr sz="8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15062" y="257473"/>
            <a:ext cx="1928813" cy="548580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8625" y="257473"/>
            <a:ext cx="5643563" cy="54858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8DC375-202D-2672-DCEC-CDDB95B44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B5821B-7268-B3A7-0546-D17452D703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ECF9D6-B5FA-4239-D981-BE5B1AF538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763791-018F-0F41-84B9-AAD2D5C3B2A9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AE208C-E484-2397-259D-A1FDBFCB6E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82D991-A0A7-8333-5F41-6E9C22C342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369FF9-508C-8640-AE04-8CF270D18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824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8625" y="257473"/>
            <a:ext cx="7715250" cy="1071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8625" y="1500188"/>
            <a:ext cx="7715250" cy="4243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8625" y="5959078"/>
            <a:ext cx="2000250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28938" y="5959078"/>
            <a:ext cx="2714625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43625" y="5959078"/>
            <a:ext cx="2000250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561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199B6D1-D0D5-8041-CF6F-B578FB7CA886}"/>
              </a:ext>
            </a:extLst>
          </p:cNvPr>
          <p:cNvSpPr txBox="1"/>
          <p:nvPr/>
        </p:nvSpPr>
        <p:spPr>
          <a:xfrm>
            <a:off x="846667" y="658519"/>
            <a:ext cx="777679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"Five percent of the people think; ten percent of the people think they think; and the other eighty-five percent would rather die than think.” - Edison</a:t>
            </a:r>
            <a:endParaRPr lang="en-US" sz="5400" dirty="0"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  <a:p>
            <a:pPr algn="l"/>
            <a:endParaRPr lang="en-US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625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D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Your Brain has a SUPERPOWER (use it for Bible memory) - YouTube">
            <a:extLst>
              <a:ext uri="{FF2B5EF4-FFF2-40B4-BE49-F238E27FC236}">
                <a16:creationId xmlns:a16="http://schemas.microsoft.com/office/drawing/2014/main" id="{10B128F7-0123-0721-64D3-83E5AC5559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62732"/>
            <a:ext cx="9143999" cy="33952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34FD640-0B45-D971-A2F0-FB160799BEE6}"/>
              </a:ext>
            </a:extLst>
          </p:cNvPr>
          <p:cNvSpPr txBox="1"/>
          <p:nvPr/>
        </p:nvSpPr>
        <p:spPr>
          <a:xfrm>
            <a:off x="489126" y="293306"/>
            <a:ext cx="43473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6000" dirty="0"/>
              <a:t>A </a:t>
            </a:r>
            <a:r>
              <a:rPr lang="en-US" sz="6000" i="1" dirty="0"/>
              <a:t>Reasoned</a:t>
            </a:r>
            <a:r>
              <a:rPr lang="en-US" sz="6000" dirty="0"/>
              <a:t> Faith</a:t>
            </a:r>
            <a:endParaRPr lang="en-US" sz="6000" i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CABF5C1-3C30-A485-CFD8-C90168928BF8}"/>
              </a:ext>
            </a:extLst>
          </p:cNvPr>
          <p:cNvSpPr txBox="1"/>
          <p:nvPr/>
        </p:nvSpPr>
        <p:spPr>
          <a:xfrm>
            <a:off x="0" y="2573653"/>
            <a:ext cx="914399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i="1" dirty="0"/>
              <a:t>Thinking Through Denominations</a:t>
            </a:r>
          </a:p>
        </p:txBody>
      </p:sp>
    </p:spTree>
    <p:extLst>
      <p:ext uri="{BB962C8B-B14F-4D97-AF65-F5344CB8AC3E}">
        <p14:creationId xmlns:p14="http://schemas.microsoft.com/office/powerpoint/2010/main" val="27442432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D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Your Brain has a SUPERPOWER (use it for Bible memory) - YouTube">
            <a:extLst>
              <a:ext uri="{FF2B5EF4-FFF2-40B4-BE49-F238E27FC236}">
                <a16:creationId xmlns:a16="http://schemas.microsoft.com/office/drawing/2014/main" id="{10B128F7-0123-0721-64D3-83E5AC5559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36643"/>
            <a:ext cx="4139259" cy="259953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34FD640-0B45-D971-A2F0-FB160799BEE6}"/>
              </a:ext>
            </a:extLst>
          </p:cNvPr>
          <p:cNvSpPr txBox="1"/>
          <p:nvPr/>
        </p:nvSpPr>
        <p:spPr>
          <a:xfrm>
            <a:off x="224630" y="411767"/>
            <a:ext cx="434736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6000" dirty="0"/>
              <a:t>God challenges us to </a:t>
            </a:r>
            <a:r>
              <a:rPr lang="en-US" sz="6000" b="1" dirty="0"/>
              <a:t>think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D9747B-EE48-4C16-C68D-5B18968E1712}"/>
              </a:ext>
            </a:extLst>
          </p:cNvPr>
          <p:cNvSpPr txBox="1"/>
          <p:nvPr/>
        </p:nvSpPr>
        <p:spPr>
          <a:xfrm>
            <a:off x="4449593" y="169707"/>
            <a:ext cx="4347369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400" b="1" dirty="0"/>
              <a:t>Jesus prayed that they all be one</a:t>
            </a:r>
            <a:r>
              <a:rPr lang="en-US" sz="3400" dirty="0"/>
              <a:t> (Jn 17:20-21)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400" b="1" dirty="0"/>
              <a:t>One assembly, one faith, one baptism</a:t>
            </a:r>
            <a:r>
              <a:rPr lang="en-US" sz="3400" dirty="0"/>
              <a:t> (Eph. 1:22-23, 4:4f)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400" b="1" dirty="0"/>
              <a:t>Do not think beyond what is written</a:t>
            </a:r>
            <a:r>
              <a:rPr lang="en-US" sz="3400" dirty="0"/>
              <a:t> (1 Cor. 4:6)</a:t>
            </a:r>
          </a:p>
        </p:txBody>
      </p:sp>
    </p:spTree>
    <p:extLst>
      <p:ext uri="{BB962C8B-B14F-4D97-AF65-F5344CB8AC3E}">
        <p14:creationId xmlns:p14="http://schemas.microsoft.com/office/powerpoint/2010/main" val="3827914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D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34FD640-0B45-D971-A2F0-FB160799BEE6}"/>
              </a:ext>
            </a:extLst>
          </p:cNvPr>
          <p:cNvSpPr txBox="1"/>
          <p:nvPr/>
        </p:nvSpPr>
        <p:spPr>
          <a:xfrm>
            <a:off x="224630" y="121048"/>
            <a:ext cx="434736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6000"/>
              <a:t>The     Passive Public</a:t>
            </a:r>
            <a:endParaRPr lang="en-US" sz="6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D9747B-EE48-4C16-C68D-5B18968E1712}"/>
              </a:ext>
            </a:extLst>
          </p:cNvPr>
          <p:cNvSpPr txBox="1"/>
          <p:nvPr/>
        </p:nvSpPr>
        <p:spPr>
          <a:xfrm>
            <a:off x="3380120" y="170798"/>
            <a:ext cx="5820965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Wingdings" pitchFamily="2" charset="2"/>
              <a:buChar char="ü"/>
            </a:pPr>
            <a:r>
              <a:rPr lang="en-US" sz="3700" dirty="0"/>
              <a:t>“Primary &amp; Secondary issues” </a:t>
            </a:r>
            <a:r>
              <a:rPr lang="en-US" sz="2900" dirty="0"/>
              <a:t>(Eph. 4:4-6, Rom. 14)</a:t>
            </a:r>
          </a:p>
          <a:p>
            <a:pPr marL="457200" indent="-457200" algn="l">
              <a:buFont typeface="Wingdings" pitchFamily="2" charset="2"/>
              <a:buChar char="ü"/>
            </a:pPr>
            <a:r>
              <a:rPr lang="en-US" sz="3700" dirty="0"/>
              <a:t>One body, many members (1 Cor 12)</a:t>
            </a:r>
          </a:p>
          <a:p>
            <a:pPr marL="457200" indent="-457200" algn="l">
              <a:buFont typeface="Wingdings" pitchFamily="2" charset="2"/>
              <a:buChar char="ü"/>
            </a:pPr>
            <a:r>
              <a:rPr lang="en-US" sz="3700" dirty="0"/>
              <a:t>Jerusalem Conference (Acts 15)</a:t>
            </a:r>
          </a:p>
          <a:p>
            <a:pPr marL="457200" indent="-457200" algn="l">
              <a:buFont typeface="Wingdings" pitchFamily="2" charset="2"/>
              <a:buChar char="ü"/>
            </a:pPr>
            <a:r>
              <a:rPr lang="en-US" sz="3700" dirty="0"/>
              <a:t>“They’re not against us” (Mk. 9:39-40)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1643B0-F5CA-9962-3D4D-AD6945DD0F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18223"/>
            <a:ext cx="9144000" cy="2072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897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D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Your Brain has a SUPERPOWER (use it for Bible memory) - YouTube">
            <a:extLst>
              <a:ext uri="{FF2B5EF4-FFF2-40B4-BE49-F238E27FC236}">
                <a16:creationId xmlns:a16="http://schemas.microsoft.com/office/drawing/2014/main" id="{10B128F7-0123-0721-64D3-83E5AC5559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36643"/>
            <a:ext cx="4571999" cy="259953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34FD640-0B45-D971-A2F0-FB160799BEE6}"/>
              </a:ext>
            </a:extLst>
          </p:cNvPr>
          <p:cNvSpPr txBox="1"/>
          <p:nvPr/>
        </p:nvSpPr>
        <p:spPr>
          <a:xfrm>
            <a:off x="224630" y="121048"/>
            <a:ext cx="43473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6000" dirty="0"/>
              <a:t>Reasoners and Reality</a:t>
            </a:r>
            <a:endParaRPr lang="en-US" sz="6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6A56A5-EB9F-F7E3-B5AD-8CEF307A0848}"/>
              </a:ext>
            </a:extLst>
          </p:cNvPr>
          <p:cNvSpPr txBox="1"/>
          <p:nvPr/>
        </p:nvSpPr>
        <p:spPr>
          <a:xfrm>
            <a:off x="4687098" y="284491"/>
            <a:ext cx="4347371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800" b="1" dirty="0"/>
              <a:t>What it means to “denominate” and title versus </a:t>
            </a:r>
            <a:r>
              <a:rPr lang="en-US" sz="3800" b="1" i="1" dirty="0"/>
              <a:t>describe</a:t>
            </a:r>
            <a:r>
              <a:rPr lang="en-US" sz="3800" b="1" dirty="0"/>
              <a:t> </a:t>
            </a:r>
            <a:r>
              <a:rPr lang="en-US" sz="3800" dirty="0"/>
              <a:t>(1 Cor. 1:12)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800" b="1" dirty="0"/>
              <a:t>Denominations</a:t>
            </a:r>
            <a:r>
              <a:rPr lang="en-US" sz="3800" dirty="0"/>
              <a:t> </a:t>
            </a:r>
            <a:r>
              <a:rPr lang="en-US" sz="3800" b="1" dirty="0"/>
              <a:t>are evil</a:t>
            </a:r>
            <a:r>
              <a:rPr lang="en-US" sz="3800" dirty="0"/>
              <a:t> because of their unauthorized functions </a:t>
            </a:r>
            <a:r>
              <a:rPr lang="en-US" sz="3100" dirty="0"/>
              <a:t>(Matt 15)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9D618F-F2F7-9B09-CEF2-016FFB54F1A2}"/>
              </a:ext>
            </a:extLst>
          </p:cNvPr>
          <p:cNvSpPr txBox="1"/>
          <p:nvPr/>
        </p:nvSpPr>
        <p:spPr>
          <a:xfrm>
            <a:off x="109531" y="2060040"/>
            <a:ext cx="4688086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800" b="1" dirty="0"/>
              <a:t>Reject the Premise </a:t>
            </a:r>
            <a:r>
              <a:rPr lang="en-US" sz="3800" dirty="0"/>
              <a:t>(1 Cor., Col. 4:16)</a:t>
            </a:r>
          </a:p>
        </p:txBody>
      </p:sp>
    </p:spTree>
    <p:extLst>
      <p:ext uri="{BB962C8B-B14F-4D97-AF65-F5344CB8AC3E}">
        <p14:creationId xmlns:p14="http://schemas.microsoft.com/office/powerpoint/2010/main" val="3523214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(4:3)</PresentationFormat>
  <Slides>6</Slides>
  <Notes>0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Austin Byers</dc:creator>
  <cp:lastModifiedBy>Austin Byers</cp:lastModifiedBy>
  <cp:revision>13</cp:revision>
  <dcterms:created xsi:type="dcterms:W3CDTF">2026-07-09T15:19:32Z</dcterms:created>
  <dcterms:modified xsi:type="dcterms:W3CDTF">2026-10-11T12:05:12Z</dcterms:modified>
</cp:coreProperties>
</file>